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357" r:id="rId2"/>
    <p:sldId id="369" r:id="rId3"/>
    <p:sldId id="370" r:id="rId4"/>
    <p:sldId id="365" r:id="rId5"/>
    <p:sldId id="360" r:id="rId6"/>
    <p:sldId id="364" r:id="rId7"/>
    <p:sldId id="359" r:id="rId8"/>
    <p:sldId id="375" r:id="rId9"/>
    <p:sldId id="361" r:id="rId10"/>
    <p:sldId id="366" r:id="rId11"/>
    <p:sldId id="367" r:id="rId12"/>
    <p:sldId id="363" r:id="rId13"/>
    <p:sldId id="372" r:id="rId14"/>
    <p:sldId id="377" r:id="rId15"/>
    <p:sldId id="378" r:id="rId16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un Seetharam" initials="AS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650" autoAdjust="0"/>
  </p:normalViewPr>
  <p:slideViewPr>
    <p:cSldViewPr>
      <p:cViewPr varScale="1">
        <p:scale>
          <a:sx n="49" d="100"/>
          <a:sy n="49" d="100"/>
        </p:scale>
        <p:origin x="1313" y="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62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AB837D-EC54-47C8-9B6F-1AA673395FD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1F39D5-A013-4D61-926C-987519DF3F53}">
      <dgm:prSet phldrT="[Text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Use Partial Data</a:t>
          </a:r>
        </a:p>
        <a:p>
          <a:r>
            <a:rPr lang="en-US" dirty="0" smtClean="0">
              <a:solidFill>
                <a:schemeClr val="bg1"/>
              </a:solidFill>
            </a:rPr>
            <a:t>Re-purpose Data</a:t>
          </a:r>
        </a:p>
        <a:p>
          <a:r>
            <a:rPr lang="en-US" dirty="0" smtClean="0">
              <a:solidFill>
                <a:schemeClr val="bg1"/>
              </a:solidFill>
            </a:rPr>
            <a:t>Guidance for Future Studies</a:t>
          </a:r>
          <a:endParaRPr lang="en-US" dirty="0">
            <a:solidFill>
              <a:schemeClr val="bg1"/>
            </a:solidFill>
          </a:endParaRPr>
        </a:p>
      </dgm:t>
    </dgm:pt>
    <dgm:pt modelId="{1260A2EF-D0B3-4C8B-B0BB-515DFE39C4E2}" type="parTrans" cxnId="{8568254D-454D-479B-945A-E75D2A01AA87}">
      <dgm:prSet/>
      <dgm:spPr/>
      <dgm:t>
        <a:bodyPr/>
        <a:lstStyle/>
        <a:p>
          <a:endParaRPr lang="en-US"/>
        </a:p>
      </dgm:t>
    </dgm:pt>
    <dgm:pt modelId="{D688B705-4A78-4E92-BBE9-82803D6E3D74}" type="sibTrans" cxnId="{8568254D-454D-479B-945A-E75D2A01AA87}">
      <dgm:prSet/>
      <dgm:spPr/>
      <dgm:t>
        <a:bodyPr/>
        <a:lstStyle/>
        <a:p>
          <a:endParaRPr lang="en-US"/>
        </a:p>
      </dgm:t>
    </dgm:pt>
    <dgm:pt modelId="{105E5D6D-E6C8-43FD-AA18-AA9E122C0640}">
      <dgm:prSet phldrT="[Text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Fixable</a:t>
          </a:r>
          <a:endParaRPr lang="en-US" dirty="0">
            <a:solidFill>
              <a:schemeClr val="bg1"/>
            </a:solidFill>
          </a:endParaRPr>
        </a:p>
      </dgm:t>
    </dgm:pt>
    <dgm:pt modelId="{7F40E27C-0F97-45DF-8D92-D143335EDC7D}" type="parTrans" cxnId="{530CC01F-C81D-401A-AC77-56D0AFD3BFE1}">
      <dgm:prSet/>
      <dgm:spPr/>
      <dgm:t>
        <a:bodyPr/>
        <a:lstStyle/>
        <a:p>
          <a:endParaRPr lang="en-US"/>
        </a:p>
      </dgm:t>
    </dgm:pt>
    <dgm:pt modelId="{3B3D6C43-61F1-4483-A821-99AB4DB3BB7B}" type="sibTrans" cxnId="{530CC01F-C81D-401A-AC77-56D0AFD3BFE1}">
      <dgm:prSet/>
      <dgm:spPr/>
      <dgm:t>
        <a:bodyPr/>
        <a:lstStyle/>
        <a:p>
          <a:endParaRPr lang="en-US"/>
        </a:p>
      </dgm:t>
    </dgm:pt>
    <dgm:pt modelId="{D66EAB10-EA0E-48C8-A516-5020E1711C12}" type="pres">
      <dgm:prSet presAssocID="{DFAB837D-EC54-47C8-9B6F-1AA673395FD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73241F-2761-4BD4-B5D8-82595EE3680F}" type="pres">
      <dgm:prSet presAssocID="{6F1F39D5-A013-4D61-926C-987519DF3F53}" presName="node" presStyleLbl="node1" presStyleIdx="0" presStyleCnt="2" custLinFactNeighborX="-49227" custLinFactNeighborY="-1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1BCAC8-9241-4290-B73A-5071DEA36D3F}" type="pres">
      <dgm:prSet presAssocID="{D688B705-4A78-4E92-BBE9-82803D6E3D74}" presName="sibTrans" presStyleCnt="0"/>
      <dgm:spPr/>
    </dgm:pt>
    <dgm:pt modelId="{BBD1D021-2A2F-4B04-A89F-74814A459A03}" type="pres">
      <dgm:prSet presAssocID="{105E5D6D-E6C8-43FD-AA18-AA9E122C0640}" presName="node" presStyleLbl="node1" presStyleIdx="1" presStyleCnt="2" custScaleX="100000" custScaleY="116207" custLinFactNeighborX="59752" custLinFactNeighborY="-56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532F0F-E41A-4A8A-AC46-EC4EE0214404}" type="presOf" srcId="{105E5D6D-E6C8-43FD-AA18-AA9E122C0640}" destId="{BBD1D021-2A2F-4B04-A89F-74814A459A03}" srcOrd="0" destOrd="0" presId="urn:microsoft.com/office/officeart/2005/8/layout/default"/>
    <dgm:cxn modelId="{7F54E5EF-7C38-4192-8B7D-08341735EDA0}" type="presOf" srcId="{DFAB837D-EC54-47C8-9B6F-1AA673395FD0}" destId="{D66EAB10-EA0E-48C8-A516-5020E1711C12}" srcOrd="0" destOrd="0" presId="urn:microsoft.com/office/officeart/2005/8/layout/default"/>
    <dgm:cxn modelId="{580BF6FC-E63A-4446-8FB0-2CDC0C52CCCB}" type="presOf" srcId="{6F1F39D5-A013-4D61-926C-987519DF3F53}" destId="{B973241F-2761-4BD4-B5D8-82595EE3680F}" srcOrd="0" destOrd="0" presId="urn:microsoft.com/office/officeart/2005/8/layout/default"/>
    <dgm:cxn modelId="{530CC01F-C81D-401A-AC77-56D0AFD3BFE1}" srcId="{DFAB837D-EC54-47C8-9B6F-1AA673395FD0}" destId="{105E5D6D-E6C8-43FD-AA18-AA9E122C0640}" srcOrd="1" destOrd="0" parTransId="{7F40E27C-0F97-45DF-8D92-D143335EDC7D}" sibTransId="{3B3D6C43-61F1-4483-A821-99AB4DB3BB7B}"/>
    <dgm:cxn modelId="{8568254D-454D-479B-945A-E75D2A01AA87}" srcId="{DFAB837D-EC54-47C8-9B6F-1AA673395FD0}" destId="{6F1F39D5-A013-4D61-926C-987519DF3F53}" srcOrd="0" destOrd="0" parTransId="{1260A2EF-D0B3-4C8B-B0BB-515DFE39C4E2}" sibTransId="{D688B705-4A78-4E92-BBE9-82803D6E3D74}"/>
    <dgm:cxn modelId="{23D844C9-629D-492C-BEEB-4FEFC96B5BDB}" type="presParOf" srcId="{D66EAB10-EA0E-48C8-A516-5020E1711C12}" destId="{B973241F-2761-4BD4-B5D8-82595EE3680F}" srcOrd="0" destOrd="0" presId="urn:microsoft.com/office/officeart/2005/8/layout/default"/>
    <dgm:cxn modelId="{981466A3-DA12-429D-B114-CED071D6706E}" type="presParOf" srcId="{D66EAB10-EA0E-48C8-A516-5020E1711C12}" destId="{561BCAC8-9241-4290-B73A-5071DEA36D3F}" srcOrd="1" destOrd="0" presId="urn:microsoft.com/office/officeart/2005/8/layout/default"/>
    <dgm:cxn modelId="{C6464D2A-1C8D-4999-B131-B5C8CFFCB3F5}" type="presParOf" srcId="{D66EAB10-EA0E-48C8-A516-5020E1711C12}" destId="{BBD1D021-2A2F-4B04-A89F-74814A459A03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73241F-2761-4BD4-B5D8-82595EE3680F}">
      <dsp:nvSpPr>
        <dsp:cNvPr id="0" name=""/>
        <dsp:cNvSpPr/>
      </dsp:nvSpPr>
      <dsp:spPr>
        <a:xfrm>
          <a:off x="162378" y="0"/>
          <a:ext cx="2908101" cy="1744860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Use Partial Data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Re-purpose Data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Guidance for Future Studies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162378" y="0"/>
        <a:ext cx="2908101" cy="1744860"/>
      </dsp:txXfrm>
    </dsp:sp>
    <dsp:sp modelId="{BBD1D021-2A2F-4B04-A89F-74814A459A03}">
      <dsp:nvSpPr>
        <dsp:cNvPr id="0" name=""/>
        <dsp:cNvSpPr/>
      </dsp:nvSpPr>
      <dsp:spPr>
        <a:xfrm>
          <a:off x="3187898" y="1937879"/>
          <a:ext cx="2908101" cy="2027650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Fixable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3187898" y="1937879"/>
        <a:ext cx="2908101" cy="20276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79A77-A41B-4C20-A59A-F4F67B0DA676}" type="datetimeFigureOut">
              <a:rPr lang="en-US" smtClean="0"/>
              <a:t>7/6/2018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4366A-FEF3-42B0-A6EA-70EB41F9D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63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03859-1B7D-4A77-8966-9C20EEF4A872}" type="datetimeFigureOut">
              <a:rPr lang="en-US" smtClean="0"/>
              <a:t>7/6/2018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197F0-F8D8-4978-8A41-30D04C499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18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2B494-DFAF-4D1F-8EDE-C0C6DD2D6C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74075" y="88075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C000"/>
                </a:solidFill>
              </a:rPr>
              <a:t>Bioinformatics Core</a:t>
            </a:r>
            <a:endParaRPr lang="en-US" sz="28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362448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BFAC5-1D24-4136-A8F2-64C0CCB264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74075" y="88075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C000"/>
                </a:solidFill>
              </a:rPr>
              <a:t>Bioinformatics Core</a:t>
            </a:r>
            <a:endParaRPr lang="en-US" sz="28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826625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838200"/>
            <a:ext cx="19431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838200"/>
            <a:ext cx="56769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2CE33-FC8F-46DC-8052-868530CC22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74075" y="88075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C000"/>
                </a:solidFill>
              </a:rPr>
              <a:t>Bioinformatics Core</a:t>
            </a:r>
            <a:endParaRPr lang="en-US" sz="28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88051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2B617-0660-4645-A8F4-AC27622A6E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74075" y="88075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C000"/>
                </a:solidFill>
              </a:rPr>
              <a:t>Bioinformatics Core</a:t>
            </a:r>
            <a:endParaRPr lang="en-US" sz="28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316476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6B58E-709F-40E2-ABED-6B52489058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74075" y="88075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C000"/>
                </a:solidFill>
              </a:rPr>
              <a:t>Bioinformatics Core</a:t>
            </a:r>
            <a:endParaRPr lang="en-US" sz="28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126590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18361-FC35-4D87-8348-CEA2502823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374075" y="88075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C000"/>
                </a:solidFill>
              </a:rPr>
              <a:t>Bioinformatics Core</a:t>
            </a:r>
            <a:endParaRPr lang="en-US" sz="28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203267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15B40-6BED-4809-86B6-B60D26A95A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374075" y="88075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C000"/>
                </a:solidFill>
              </a:rPr>
              <a:t>Bioinformatics Core</a:t>
            </a:r>
            <a:endParaRPr lang="en-US" sz="28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235425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39619-4F1F-4B8C-BCDC-42AE142EE2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2374075" y="88075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C000"/>
                </a:solidFill>
              </a:rPr>
              <a:t>Bioinformatics Core</a:t>
            </a:r>
            <a:endParaRPr lang="en-US" sz="28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729203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E685D-6D01-40E3-A4A1-22B986C196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2374075" y="88075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C000"/>
                </a:solidFill>
              </a:rPr>
              <a:t>Bioinformatics Core</a:t>
            </a:r>
            <a:endParaRPr lang="en-US" sz="28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559410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8DA29-458B-45ED-9476-DEE0ED6B1F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374075" y="88075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C000"/>
                </a:solidFill>
              </a:rPr>
              <a:t>Bioinformatics Core</a:t>
            </a:r>
            <a:endParaRPr lang="en-US" sz="28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839689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95363-17E4-4ABB-AC72-A30FAD8B50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374075" y="88075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C000"/>
                </a:solidFill>
              </a:rPr>
              <a:t>Bioinformatics Core</a:t>
            </a:r>
            <a:endParaRPr lang="en-US" sz="28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175179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97" name="Rectangle 2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latin typeface="Arial" charset="0"/>
                <a:ea typeface="ヒラギノ角ゴ Pro W3" pitchFamily="48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69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latin typeface="Arial" charset="0"/>
                <a:ea typeface="ヒラギノ角ゴ Pro W3" pitchFamily="48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69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latin typeface="Arial" charset="0"/>
                <a:ea typeface="ヒラギノ角ゴ Pro W3" pitchFamily="48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1F041A-87AB-41FD-BB1D-406D8341C75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1" name="Picture 29" descr="DP PP Head(300)whit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2374075" y="88075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C000"/>
                </a:solidFill>
              </a:rPr>
              <a:t>Bioinformatics Core</a:t>
            </a:r>
            <a:endParaRPr lang="en-US" sz="28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07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4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4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4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4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yothit@purdue.ed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bioinformatics.purdue.edu/" TargetMode="External"/><Relationship Id="rId4" Type="http://schemas.openxmlformats.org/officeDocument/2006/relationships/hyperlink" Target="mailto:bioinformatics@purdue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219200" cy="4692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10668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Usability of Marginal Data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628900" y="2209800"/>
            <a:ext cx="4114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Jyothi Thimmapuram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Bioinformatics Core Director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>
                <a:hlinkClick r:id="rId3"/>
              </a:rPr>
              <a:t>jyothit@purdue.edu</a:t>
            </a:r>
            <a:endParaRPr lang="en-US" sz="2000" dirty="0" smtClean="0"/>
          </a:p>
          <a:p>
            <a:pPr algn="ctr"/>
            <a:endParaRPr lang="en-US" sz="2000" dirty="0"/>
          </a:p>
          <a:p>
            <a:pPr algn="ctr"/>
            <a:r>
              <a:rPr lang="en-US" sz="2000" dirty="0" smtClean="0">
                <a:hlinkClick r:id="rId4"/>
              </a:rPr>
              <a:t>bioinformatics@purdue.edu</a:t>
            </a:r>
            <a:r>
              <a:rPr lang="en-US" sz="2000" dirty="0" smtClean="0"/>
              <a:t> 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>
                <a:hlinkClick r:id="rId5"/>
              </a:rPr>
              <a:t>www.bioinformatics.purdue.edu</a:t>
            </a:r>
            <a:endParaRPr lang="en-US" sz="2000" dirty="0" smtClean="0"/>
          </a:p>
          <a:p>
            <a:pPr algn="ctr"/>
            <a:endParaRPr lang="en-US" sz="2000" dirty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ISMB 2018</a:t>
            </a:r>
          </a:p>
          <a:p>
            <a:pPr algn="ctr"/>
            <a:r>
              <a:rPr lang="en-US" sz="2000" dirty="0" smtClean="0"/>
              <a:t>June 7, 2018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837565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219200" cy="469257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63" y="914400"/>
            <a:ext cx="7741708" cy="48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2117" y="5943600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Price A, </a:t>
            </a:r>
            <a:r>
              <a:rPr lang="en-US" sz="1600" dirty="0" err="1"/>
              <a:t>Gibas</a:t>
            </a:r>
            <a:r>
              <a:rPr lang="en-US" sz="1600" dirty="0"/>
              <a:t> C (2017) The quantitative impact of read mapping to non-native reference genomes in comparative RNA-</a:t>
            </a:r>
            <a:r>
              <a:rPr lang="en-US" sz="1600" dirty="0" err="1"/>
              <a:t>Seq</a:t>
            </a:r>
            <a:r>
              <a:rPr lang="en-US" sz="1600" dirty="0"/>
              <a:t> studies. PLOS ONE 12(7): e0180904. https://doi.org/10.1371/journal.pone.0180904</a:t>
            </a:r>
          </a:p>
        </p:txBody>
      </p:sp>
    </p:spTree>
    <p:extLst>
      <p:ext uri="{BB962C8B-B14F-4D97-AF65-F5344CB8AC3E}">
        <p14:creationId xmlns:p14="http://schemas.microsoft.com/office/powerpoint/2010/main" val="22983158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219200" cy="4692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0" y="869763"/>
            <a:ext cx="45448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Data </a:t>
            </a:r>
            <a:r>
              <a:rPr lang="en-US" sz="2800" dirty="0" smtClean="0"/>
              <a:t>Interpretation </a:t>
            </a:r>
            <a:r>
              <a:rPr lang="en-US" sz="2800" dirty="0"/>
              <a:t>Failures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91217" y="1467097"/>
            <a:ext cx="8534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FDR 0.05 – 5% probability that we are rejecting the hypothesis even when it is true.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If FDR for ‘YFG” is &gt; 0.05?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707" y="2866509"/>
            <a:ext cx="3863963" cy="386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5499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219200" cy="469257"/>
          </a:xfrm>
          <a:prstGeom prst="rect">
            <a:avLst/>
          </a:prstGeom>
        </p:spPr>
      </p:pic>
      <p:pic>
        <p:nvPicPr>
          <p:cNvPr id="2050" name="Picture 2" descr="An external file that holds a picture, illustration, etc.&#10;Object name is ACEL-14-1055-g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2437"/>
            <a:ext cx="6019800" cy="376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" y="5638800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Length distribution and annotation of small RNAs circulating in mice serum. Two major small RNA peaks were detected in the serum from the studied mice: at 20–24 </a:t>
            </a:r>
            <a:r>
              <a:rPr lang="en-US" sz="1400" dirty="0" err="1"/>
              <a:t>nt</a:t>
            </a:r>
            <a:r>
              <a:rPr lang="en-US" sz="1400" dirty="0"/>
              <a:t>, consistent with the size of miRNAs, and at 30–33 </a:t>
            </a:r>
            <a:r>
              <a:rPr lang="en-US" sz="1400" dirty="0" err="1"/>
              <a:t>nt</a:t>
            </a:r>
            <a:r>
              <a:rPr lang="en-US" sz="1400" dirty="0"/>
              <a:t> consisted of reads mapping to </a:t>
            </a:r>
            <a:r>
              <a:rPr lang="en-US" sz="1400" dirty="0" err="1"/>
              <a:t>tRNA</a:t>
            </a:r>
            <a:r>
              <a:rPr lang="en-US" sz="1400" dirty="0"/>
              <a:t> genes (a). A total of 76% and 24% of the total reads mapped to the mouse small noncoding RNAs were derived from </a:t>
            </a:r>
            <a:r>
              <a:rPr lang="en-US" sz="1400" dirty="0" err="1"/>
              <a:t>tRNAs</a:t>
            </a:r>
            <a:r>
              <a:rPr lang="en-US" sz="1400" dirty="0"/>
              <a:t> and miRNAs, respectively (b).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0" y="4922074"/>
            <a:ext cx="342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Victoria et. al. 2015. Aging Cell. 14:1055 - 1066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895600" y="891215"/>
            <a:ext cx="37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Interpretation of Results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033905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219200" cy="4692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73" y="838200"/>
            <a:ext cx="4588727" cy="29863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806374"/>
            <a:ext cx="4549719" cy="296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5495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219200" cy="469257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15593756"/>
              </p:ext>
            </p:extLst>
          </p:nvPr>
        </p:nvGraphicFramePr>
        <p:xfrm>
          <a:off x="1524000" y="2184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05415" y="9144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FAILURE MODE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15494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EXPERIMENT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629615" y="15494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ANALYSIS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279171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219200" cy="4692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23622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Thank you!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181331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219200" cy="4692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286000"/>
            <a:ext cx="82296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Marginal: close </a:t>
            </a:r>
            <a:r>
              <a:rPr lang="en-US" sz="2000" b="1" dirty="0"/>
              <a:t>to the lower limit of qualification, acceptability, or </a:t>
            </a:r>
            <a:r>
              <a:rPr lang="en-US" sz="2000" b="1" dirty="0" smtClean="0"/>
              <a:t>function; </a:t>
            </a:r>
            <a:r>
              <a:rPr lang="en-US" sz="2000" b="1" dirty="0"/>
              <a:t>barely exceeding the minimum </a:t>
            </a:r>
            <a:r>
              <a:rPr lang="en-US" sz="2000" b="1" dirty="0" smtClean="0"/>
              <a:t>requirements; almost insufficient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 algn="ctr"/>
            <a:r>
              <a:rPr lang="en-US" sz="2400" b="1" dirty="0" smtClean="0"/>
              <a:t>Not </a:t>
            </a:r>
            <a:r>
              <a:rPr lang="en-US" sz="2400" b="1" dirty="0"/>
              <a:t>ideal or optimal to address the hypothesis for which the data are </a:t>
            </a:r>
            <a:r>
              <a:rPr lang="en-US" sz="2400" b="1" dirty="0" smtClean="0"/>
              <a:t>generated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0" y="1194078"/>
            <a:ext cx="24256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Marginal Data</a:t>
            </a:r>
          </a:p>
        </p:txBody>
      </p:sp>
    </p:spTree>
    <p:extLst>
      <p:ext uri="{BB962C8B-B14F-4D97-AF65-F5344CB8AC3E}">
        <p14:creationId xmlns:p14="http://schemas.microsoft.com/office/powerpoint/2010/main" val="11322479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219200" cy="4692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1524000"/>
            <a:ext cx="620966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Experimental </a:t>
            </a:r>
            <a:r>
              <a:rPr lang="en-US" sz="2000" dirty="0"/>
              <a:t>Design </a:t>
            </a:r>
            <a:r>
              <a:rPr lang="en-US" sz="2000" dirty="0" smtClean="0"/>
              <a:t>–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Insufficient replicates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Wrong type </a:t>
            </a:r>
            <a:r>
              <a:rPr lang="en-US" sz="2000" dirty="0"/>
              <a:t>of </a:t>
            </a:r>
            <a:r>
              <a:rPr lang="en-US" sz="2000" dirty="0" smtClean="0"/>
              <a:t>reads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Insufficient number </a:t>
            </a:r>
            <a:r>
              <a:rPr lang="en-US" sz="2000" dirty="0"/>
              <a:t>of reads</a:t>
            </a:r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Contamination </a:t>
            </a:r>
            <a:r>
              <a:rPr lang="en-US" sz="2000" dirty="0"/>
              <a:t>– </a:t>
            </a:r>
            <a:endParaRPr lang="en-US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During sample collection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 the sequencing facility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Wrong sample IDs </a:t>
            </a:r>
            <a:endParaRPr lang="en-US" sz="2000" dirty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Data </a:t>
            </a:r>
            <a:r>
              <a:rPr lang="en-US" sz="2000" dirty="0"/>
              <a:t>collection – </a:t>
            </a:r>
            <a:r>
              <a:rPr lang="en-US" sz="2000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Mistakes in lab protocol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Sequencing machine </a:t>
            </a:r>
            <a:r>
              <a:rPr lang="en-US" sz="2000" dirty="0"/>
              <a:t>failures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60433" y="838200"/>
            <a:ext cx="33842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/>
              <a:t>Experiment </a:t>
            </a:r>
            <a:r>
              <a:rPr lang="en-US" sz="2800" dirty="0"/>
              <a:t>Failures</a:t>
            </a:r>
          </a:p>
        </p:txBody>
      </p:sp>
    </p:spTree>
    <p:extLst>
      <p:ext uri="{BB962C8B-B14F-4D97-AF65-F5344CB8AC3E}">
        <p14:creationId xmlns:p14="http://schemas.microsoft.com/office/powerpoint/2010/main" val="34316240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219200" cy="469257"/>
          </a:xfrm>
          <a:prstGeom prst="rect">
            <a:avLst/>
          </a:prstGeom>
        </p:spPr>
      </p:pic>
      <p:pic>
        <p:nvPicPr>
          <p:cNvPr id="11" name="Picture 2" descr="https://ars.els-cdn.com/content/image/1-s2.0-S0167701215300117-gr1_lr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17418"/>
            <a:ext cx="4800600" cy="400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705600" y="31242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Arenz</a:t>
            </a:r>
            <a:r>
              <a:rPr lang="en-US" sz="1200" dirty="0" smtClean="0"/>
              <a:t> et. al., 2015.  </a:t>
            </a:r>
            <a:r>
              <a:rPr lang="en-US" sz="1200" dirty="0"/>
              <a:t>J </a:t>
            </a:r>
            <a:r>
              <a:rPr lang="en-US" sz="1200" dirty="0" err="1"/>
              <a:t>Microbiol</a:t>
            </a:r>
            <a:r>
              <a:rPr lang="en-US" sz="1200" dirty="0"/>
              <a:t> Methods. </a:t>
            </a:r>
            <a:r>
              <a:rPr lang="en-US" sz="1200" dirty="0" smtClean="0"/>
              <a:t>117:1-3</a:t>
            </a:r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250994" y="5562600"/>
            <a:ext cx="84450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• Plant DNA can </a:t>
            </a:r>
            <a:r>
              <a:rPr lang="en-US" b="1" i="1" dirty="0"/>
              <a:t>confound</a:t>
            </a:r>
            <a:r>
              <a:rPr lang="en-US" dirty="0"/>
              <a:t> molecular studies of bacterial endophytes.</a:t>
            </a:r>
          </a:p>
          <a:p>
            <a:endParaRPr lang="en-US" dirty="0"/>
          </a:p>
          <a:p>
            <a:r>
              <a:rPr lang="en-US" dirty="0"/>
              <a:t>• </a:t>
            </a:r>
            <a:r>
              <a:rPr lang="en-US" b="1" dirty="0"/>
              <a:t>Blocking primers </a:t>
            </a:r>
            <a:r>
              <a:rPr lang="en-US" dirty="0"/>
              <a:t>that greatly increased efficiency of Illumina-based bacterial amplification.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2800" y="765869"/>
            <a:ext cx="227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Lab Protocol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83980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219200" cy="469257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 rotWithShape="1">
          <a:blip r:embed="rId3"/>
          <a:srcRect r="44444" b="16992"/>
          <a:stretch/>
        </p:blipFill>
        <p:spPr bwMode="auto">
          <a:xfrm>
            <a:off x="304800" y="1464079"/>
            <a:ext cx="3886200" cy="2819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4"/>
          <a:srcRect r="44444" b="19270"/>
          <a:stretch/>
        </p:blipFill>
        <p:spPr bwMode="auto">
          <a:xfrm>
            <a:off x="309600" y="4335358"/>
            <a:ext cx="3881400" cy="2438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5"/>
          <a:srcRect r="44444" b="18620"/>
          <a:stretch/>
        </p:blipFill>
        <p:spPr bwMode="auto">
          <a:xfrm>
            <a:off x="4396317" y="1464079"/>
            <a:ext cx="4434000" cy="27430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6"/>
          <a:srcRect r="44444" b="20573"/>
          <a:stretch/>
        </p:blipFill>
        <p:spPr bwMode="auto">
          <a:xfrm>
            <a:off x="4392600" y="4283479"/>
            <a:ext cx="4370400" cy="2514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38761" y="745642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Contamination - Mislabeling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057400" y="10428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24600" y="1066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7173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219200" cy="4692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1676400"/>
            <a:ext cx="85344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sz="2000" dirty="0"/>
              <a:t>Using partial </a:t>
            </a:r>
            <a:r>
              <a:rPr lang="en-US" sz="2000" dirty="0" smtClean="0"/>
              <a:t>data</a:t>
            </a:r>
          </a:p>
          <a:p>
            <a:r>
              <a:rPr lang="en-US" sz="2000" dirty="0" smtClean="0"/>
              <a:t>	</a:t>
            </a:r>
          </a:p>
          <a:p>
            <a:r>
              <a:rPr lang="en-US" sz="2000" dirty="0"/>
              <a:t>	</a:t>
            </a:r>
            <a:r>
              <a:rPr lang="en-US" sz="2000" dirty="0" err="1" smtClean="0"/>
              <a:t>eg</a:t>
            </a:r>
            <a:r>
              <a:rPr lang="en-US" sz="2000" dirty="0" smtClean="0"/>
              <a:t>., using the replicates with enough depth and high quality 	when many replicates are available.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/>
              <a:t>Re-purpose the data</a:t>
            </a:r>
          </a:p>
          <a:p>
            <a:r>
              <a:rPr lang="en-US" sz="2000" dirty="0"/>
              <a:t>	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Maybe </a:t>
            </a:r>
            <a:r>
              <a:rPr lang="en-US" sz="2000" dirty="0"/>
              <a:t>you cannot answer the question you started with the data 	you have, but can answer some other question 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err="1" smtClean="0"/>
              <a:t>eg</a:t>
            </a:r>
            <a:r>
              <a:rPr lang="en-US" sz="2000" dirty="0" smtClean="0"/>
              <a:t>., RNA-</a:t>
            </a:r>
            <a:r>
              <a:rPr lang="en-US" sz="2000" dirty="0" err="1" smtClean="0"/>
              <a:t>Seq</a:t>
            </a:r>
            <a:r>
              <a:rPr lang="en-US" sz="2000" dirty="0" smtClean="0"/>
              <a:t> data for transcriptome assembly &amp; characterization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1910440" y="926780"/>
            <a:ext cx="48253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Rescuing a failed experiment</a:t>
            </a:r>
          </a:p>
        </p:txBody>
      </p:sp>
    </p:spTree>
    <p:extLst>
      <p:ext uri="{BB962C8B-B14F-4D97-AF65-F5344CB8AC3E}">
        <p14:creationId xmlns:p14="http://schemas.microsoft.com/office/powerpoint/2010/main" val="37950480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219200" cy="469257"/>
          </a:xfrm>
          <a:prstGeom prst="rect">
            <a:avLst/>
          </a:prstGeom>
        </p:spPr>
      </p:pic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284366"/>
              </p:ext>
            </p:extLst>
          </p:nvPr>
        </p:nvGraphicFramePr>
        <p:xfrm>
          <a:off x="228600" y="1447803"/>
          <a:ext cx="8686800" cy="5181597"/>
        </p:xfrm>
        <a:graphic>
          <a:graphicData uri="http://schemas.openxmlformats.org/drawingml/2006/table">
            <a:tbl>
              <a:tblPr firstRow="1" firstCol="1" bandRow="1"/>
              <a:tblGrid>
                <a:gridCol w="2362200">
                  <a:extLst>
                    <a:ext uri="{9D8B030D-6E8A-4147-A177-3AD203B41FA5}">
                      <a16:colId xmlns:a16="http://schemas.microsoft.com/office/drawing/2014/main" val="1459218648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742158494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90970149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51375646"/>
                    </a:ext>
                  </a:extLst>
                </a:gridCol>
              </a:tblGrid>
              <a:tr h="5757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Samples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%Contamination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Samples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%Contamination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1738182"/>
                  </a:ext>
                </a:extLst>
              </a:tr>
              <a:tr h="5757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Season1_P_Leaf1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82.25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Season2_P_Leaf1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9.98 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6272214"/>
                  </a:ext>
                </a:extLst>
              </a:tr>
              <a:tr h="5757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Season1_P_Leaf2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82.36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Season2_P_Leaf2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10.01 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731407"/>
                  </a:ext>
                </a:extLst>
              </a:tr>
              <a:tr h="5757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Season1_P_Root1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88.47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Season2_P_Root1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7.64 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663702"/>
                  </a:ext>
                </a:extLst>
              </a:tr>
              <a:tr h="5757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Season1_P_Root2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88.52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Season2_P_Root2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7.66 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306230"/>
                  </a:ext>
                </a:extLst>
              </a:tr>
              <a:tr h="5757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Season1_S_Leaf1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91.73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Season2_S_Leaf1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49.01 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7320043"/>
                  </a:ext>
                </a:extLst>
              </a:tr>
              <a:tr h="5757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Season1_S_Leaf2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91.63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Season2_S_Leaf2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49.35 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5126054"/>
                  </a:ext>
                </a:extLst>
              </a:tr>
              <a:tr h="5757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Season1_S_Root1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77.07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Season2_S_Root1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12.22 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701883"/>
                  </a:ext>
                </a:extLst>
              </a:tr>
              <a:tr h="5757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Season1_S_Root2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77.17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Season2_S_Root2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12.25 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044074"/>
                  </a:ext>
                </a:extLst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762000" y="8382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Using partial data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25287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219200" cy="4692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4400" y="1752600"/>
            <a:ext cx="777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 smtClean="0"/>
              <a:t>Guide </a:t>
            </a:r>
            <a:r>
              <a:rPr lang="en-US" sz="2000" dirty="0"/>
              <a:t>future experiments for data collection</a:t>
            </a:r>
          </a:p>
          <a:p>
            <a:r>
              <a:rPr lang="en-US" sz="2000" dirty="0"/>
              <a:t>	For </a:t>
            </a:r>
            <a:r>
              <a:rPr lang="en-US" sz="2000" dirty="0" err="1"/>
              <a:t>eg</a:t>
            </a:r>
            <a:r>
              <a:rPr lang="en-US" sz="2000" dirty="0"/>
              <a:t>., mitochondrial/chloroplast blocking primers for plant 	microbiome 16S amplification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8400" y="9906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Other uses of marginal data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124200"/>
            <a:ext cx="2976750" cy="3234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96883" y="5562600"/>
            <a:ext cx="3297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rebuchet MS" panose="020B0603020202020204" pitchFamily="34" charset="0"/>
              </a:rPr>
              <a:t>k  </a:t>
            </a:r>
            <a:r>
              <a:rPr lang="en-US" dirty="0" err="1">
                <a:latin typeface="Trebuchet MS" panose="020B0603020202020204" pitchFamily="34" charset="0"/>
              </a:rPr>
              <a:t>Bacteria;p</a:t>
            </a:r>
            <a:r>
              <a:rPr lang="en-US" dirty="0">
                <a:latin typeface="Trebuchet MS" panose="020B0603020202020204" pitchFamily="34" charset="0"/>
              </a:rPr>
              <a:t>  </a:t>
            </a:r>
            <a:r>
              <a:rPr lang="en-US" dirty="0" err="1">
                <a:latin typeface="Trebuchet MS" panose="020B0603020202020204" pitchFamily="34" charset="0"/>
              </a:rPr>
              <a:t>Proteobacteria</a:t>
            </a:r>
            <a:endParaRPr lang="en-US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7303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219200" cy="4692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2133600"/>
            <a:ext cx="634690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Reference genome –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Genome or transcriptome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Different version / strains of the reference</a:t>
            </a:r>
          </a:p>
          <a:p>
            <a:pPr lvl="1"/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Appropriate </a:t>
            </a:r>
            <a:r>
              <a:rPr lang="en-US" sz="2000" dirty="0"/>
              <a:t>methods </a:t>
            </a:r>
            <a:r>
              <a:rPr lang="en-US" sz="2000" dirty="0" smtClean="0"/>
              <a:t>–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Assembler</a:t>
            </a:r>
            <a:r>
              <a:rPr lang="en-US" sz="2000" dirty="0"/>
              <a:t>/</a:t>
            </a:r>
            <a:r>
              <a:rPr lang="en-US" sz="2000" dirty="0" smtClean="0"/>
              <a:t> Aligner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Counting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Statistical methods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Missing data</a:t>
            </a:r>
          </a:p>
          <a:p>
            <a:endParaRPr lang="en-US" sz="2000" dirty="0"/>
          </a:p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25098" y="914400"/>
            <a:ext cx="37427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Data </a:t>
            </a:r>
            <a:r>
              <a:rPr lang="en-US" sz="2800" dirty="0" smtClean="0"/>
              <a:t>Analysis Failures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662562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P PowerPoint template">
  <a:themeElements>
    <a:clrScheme name="DP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P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9995</TotalTime>
  <Words>403</Words>
  <Application>Microsoft Office PowerPoint</Application>
  <PresentationFormat>On-screen Show (4:3)</PresentationFormat>
  <Paragraphs>124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Times</vt:lpstr>
      <vt:lpstr>Times New Roman</vt:lpstr>
      <vt:lpstr>Trebuchet MS</vt:lpstr>
      <vt:lpstr>ヒラギノ角ゴ Pro W3</vt:lpstr>
      <vt:lpstr>DP PowerPoint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Jyothi</dc:creator>
  <cp:lastModifiedBy>Thimmapuram, Jyothi</cp:lastModifiedBy>
  <cp:revision>193</cp:revision>
  <cp:lastPrinted>2013-07-18T12:43:13Z</cp:lastPrinted>
  <dcterms:created xsi:type="dcterms:W3CDTF">2012-03-21T21:52:55Z</dcterms:created>
  <dcterms:modified xsi:type="dcterms:W3CDTF">2018-07-07T02:20:04Z</dcterms:modified>
</cp:coreProperties>
</file>